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480" r:id="rId5"/>
    <p:sldId id="2448" r:id="rId6"/>
    <p:sldId id="2462" r:id="rId7"/>
    <p:sldId id="2451" r:id="rId8"/>
    <p:sldId id="259" r:id="rId9"/>
    <p:sldId id="2463" r:id="rId10"/>
    <p:sldId id="2464" r:id="rId11"/>
    <p:sldId id="2465" r:id="rId12"/>
    <p:sldId id="2469" r:id="rId13"/>
    <p:sldId id="2470" r:id="rId14"/>
    <p:sldId id="2471" r:id="rId15"/>
    <p:sldId id="2472" r:id="rId16"/>
    <p:sldId id="2474" r:id="rId17"/>
    <p:sldId id="2476" r:id="rId18"/>
    <p:sldId id="2475" r:id="rId19"/>
    <p:sldId id="2477" r:id="rId20"/>
    <p:sldId id="2478" r:id="rId21"/>
    <p:sldId id="2432" r:id="rId22"/>
    <p:sldId id="2457" r:id="rId23"/>
    <p:sldId id="2453" r:id="rId24"/>
    <p:sldId id="262" r:id="rId25"/>
    <p:sldId id="2454" r:id="rId26"/>
    <p:sldId id="2456" r:id="rId27"/>
    <p:sldId id="24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0AF5805-8345-46F9-9E2D-08F194DBEE80}">
          <p14:sldIdLst>
            <p14:sldId id="2480"/>
            <p14:sldId id="2448"/>
            <p14:sldId id="2462"/>
          </p14:sldIdLst>
        </p14:section>
        <p14:section name="Introduction" id="{47183D55-B14A-489E-BB44-3BDF2A45C527}">
          <p14:sldIdLst>
            <p14:sldId id="2451"/>
            <p14:sldId id="259"/>
            <p14:sldId id="2463"/>
            <p14:sldId id="2464"/>
          </p14:sldIdLst>
        </p14:section>
        <p14:section name="Model" id="{F5A2274A-F209-4DFA-8B6A-216D0A2D8DEC}">
          <p14:sldIdLst>
            <p14:sldId id="2465"/>
            <p14:sldId id="2469"/>
            <p14:sldId id="2470"/>
          </p14:sldIdLst>
        </p14:section>
        <p14:section name="Libraries" id="{F2187908-2108-4EE1-8AA8-802AE9AECFF5}">
          <p14:sldIdLst>
            <p14:sldId id="2471"/>
            <p14:sldId id="2472"/>
            <p14:sldId id="2474"/>
            <p14:sldId id="2476"/>
            <p14:sldId id="2475"/>
          </p14:sldIdLst>
        </p14:section>
        <p14:section name="Dataset" id="{0A1283B2-EDB9-4740-B779-116C86A66552}">
          <p14:sldIdLst>
            <p14:sldId id="2477"/>
            <p14:sldId id="2478"/>
            <p14:sldId id="2432"/>
          </p14:sldIdLst>
        </p14:section>
        <p14:section name="Conclusion" id="{23449C97-A616-4F3C-8D24-912D806E379E}">
          <p14:sldIdLst>
            <p14:sldId id="2457"/>
            <p14:sldId id="2453"/>
            <p14:sldId id="262"/>
            <p14:sldId id="2454"/>
            <p14:sldId id="2456"/>
            <p14:sldId id="24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757"/>
    <a:srgbClr val="01023B"/>
    <a:srgbClr val="898989"/>
    <a:srgbClr val="2F3342"/>
    <a:srgbClr val="A53F52"/>
    <a:srgbClr val="2C2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9402F-86A4-428E-9560-99B5AC3ADA31}" v="1" dt="2020-08-24T22:27:47.0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33" autoAdjust="0"/>
  </p:normalViewPr>
  <p:slideViewPr>
    <p:cSldViewPr snapToGrid="0">
      <p:cViewPr varScale="1">
        <p:scale>
          <a:sx n="79" d="100"/>
          <a:sy n="79" d="100"/>
        </p:scale>
        <p:origin x="152" y="64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6294291338582"/>
          <c:y val="9.5207404635570744E-2"/>
          <c:w val="0.78510057634217656"/>
          <c:h val="0.68571017685364222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Sector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3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3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3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3A2-4DE0-8664-F0E576FF22DB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4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4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4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3A2-4DE0-8664-F0E576FF22DB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5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5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3A2-4DE0-8664-F0E576FF22DB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3A2-4DE0-8664-F0E576FF22DB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D21-4144-81BA-5338CA9B8E69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7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7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7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D21-4144-81BA-5338CA9B8E69}"/>
              </c:ext>
            </c:extLst>
          </c:dPt>
          <c:dPt>
            <c:idx val="6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79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79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79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D21-4144-81BA-5338CA9B8E69}"/>
              </c:ext>
            </c:extLst>
          </c:dPt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D21-4144-81BA-5338CA9B8E69}"/>
              </c:ext>
            </c:extLst>
          </c:dPt>
          <c:dPt>
            <c:idx val="8"/>
            <c:invertIfNegative val="0"/>
            <c:bubble3D val="0"/>
            <c:spPr>
              <a:gradFill rotWithShape="1">
                <a:gsLst>
                  <a:gs pos="0">
                    <a:schemeClr val="accent2">
                      <a:shade val="9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hade val="9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shade val="9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D21-4144-81BA-5338CA9B8E69}"/>
              </c:ext>
            </c:extLst>
          </c:dPt>
          <c:dPt>
            <c:idx val="9"/>
            <c:invertIfNegative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D21-4144-81BA-5338CA9B8E69}"/>
              </c:ext>
            </c:extLst>
          </c:dPt>
          <c:dPt>
            <c:idx val="10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9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9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9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9D21-4144-81BA-5338CA9B8E69}"/>
              </c:ext>
            </c:extLst>
          </c:dPt>
          <c:dPt>
            <c:idx val="11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9D21-4144-81BA-5338CA9B8E69}"/>
              </c:ext>
            </c:extLst>
          </c:dPt>
          <c:dPt>
            <c:idx val="12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79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79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79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9D21-4144-81BA-5338CA9B8E69}"/>
              </c:ext>
            </c:extLst>
          </c:dPt>
          <c:dPt>
            <c:idx val="13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7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7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7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9D21-4144-81BA-5338CA9B8E69}"/>
              </c:ext>
            </c:extLst>
          </c:dPt>
          <c:dPt>
            <c:idx val="14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9D21-4144-81BA-5338CA9B8E69}"/>
              </c:ext>
            </c:extLst>
          </c:dPt>
          <c:dPt>
            <c:idx val="15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9D21-4144-81BA-5338CA9B8E69}"/>
              </c:ext>
            </c:extLst>
          </c:dPt>
          <c:dPt>
            <c:idx val="16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5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5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5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9D21-4144-81BA-5338CA9B8E69}"/>
              </c:ext>
            </c:extLst>
          </c:dPt>
          <c:dPt>
            <c:idx val="17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4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4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4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9D21-4144-81BA-5338CA9B8E69}"/>
              </c:ext>
            </c:extLst>
          </c:dPt>
          <c:dPt>
            <c:idx val="18"/>
            <c:invertIfNegative val="0"/>
            <c:bubble3D val="0"/>
            <c:spPr>
              <a:gradFill rotWithShape="1">
                <a:gsLst>
                  <a:gs pos="0">
                    <a:schemeClr val="accent2">
                      <a:tint val="3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tint val="3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tint val="3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9D21-4144-81BA-5338CA9B8E69}"/>
              </c:ext>
            </c:extLst>
          </c:dPt>
          <c:cat>
            <c:strRef>
              <c:f>Лист1!$A$2:$A$20</c:f>
              <c:strCache>
                <c:ptCount val="19"/>
                <c:pt idx="0">
                  <c:v>N_Days</c:v>
                </c:pt>
                <c:pt idx="1">
                  <c:v>Status</c:v>
                </c:pt>
                <c:pt idx="2">
                  <c:v>Drug</c:v>
                </c:pt>
                <c:pt idx="3">
                  <c:v>Age</c:v>
                </c:pt>
                <c:pt idx="4">
                  <c:v>Sex</c:v>
                </c:pt>
                <c:pt idx="5">
                  <c:v>Ascites</c:v>
                </c:pt>
                <c:pt idx="6">
                  <c:v>Hepatomegaly</c:v>
                </c:pt>
                <c:pt idx="7">
                  <c:v>Spiders</c:v>
                </c:pt>
                <c:pt idx="8">
                  <c:v>Edema</c:v>
                </c:pt>
                <c:pt idx="9">
                  <c:v>Bilirubin</c:v>
                </c:pt>
                <c:pt idx="10">
                  <c:v>Cholesterol</c:v>
                </c:pt>
                <c:pt idx="11">
                  <c:v>Albumin</c:v>
                </c:pt>
                <c:pt idx="12">
                  <c:v>Copper</c:v>
                </c:pt>
                <c:pt idx="13">
                  <c:v>Alk_Phos</c:v>
                </c:pt>
                <c:pt idx="14">
                  <c:v>SGOT</c:v>
                </c:pt>
                <c:pt idx="15">
                  <c:v>Tryglicerides</c:v>
                </c:pt>
                <c:pt idx="16">
                  <c:v>Platelets</c:v>
                </c:pt>
                <c:pt idx="17">
                  <c:v>Prothrombin</c:v>
                </c:pt>
                <c:pt idx="18">
                  <c:v>Stage</c:v>
                </c:pt>
              </c:strCache>
            </c:strRef>
          </c:cat>
          <c:val>
            <c:numRef>
              <c:f>Лист1!$B$2:$B$20</c:f>
              <c:numCache>
                <c:formatCode>General</c:formatCode>
                <c:ptCount val="19"/>
                <c:pt idx="0">
                  <c:v>418</c:v>
                </c:pt>
                <c:pt idx="1">
                  <c:v>418</c:v>
                </c:pt>
                <c:pt idx="2">
                  <c:v>312</c:v>
                </c:pt>
                <c:pt idx="3">
                  <c:v>418</c:v>
                </c:pt>
                <c:pt idx="4">
                  <c:v>418</c:v>
                </c:pt>
                <c:pt idx="5">
                  <c:v>312</c:v>
                </c:pt>
                <c:pt idx="6">
                  <c:v>312</c:v>
                </c:pt>
                <c:pt idx="7">
                  <c:v>312</c:v>
                </c:pt>
                <c:pt idx="8">
                  <c:v>418</c:v>
                </c:pt>
                <c:pt idx="9">
                  <c:v>418</c:v>
                </c:pt>
                <c:pt idx="10">
                  <c:v>284</c:v>
                </c:pt>
                <c:pt idx="11">
                  <c:v>418</c:v>
                </c:pt>
                <c:pt idx="12">
                  <c:v>310</c:v>
                </c:pt>
                <c:pt idx="13">
                  <c:v>312</c:v>
                </c:pt>
                <c:pt idx="14">
                  <c:v>312</c:v>
                </c:pt>
                <c:pt idx="15">
                  <c:v>282</c:v>
                </c:pt>
                <c:pt idx="16">
                  <c:v>407</c:v>
                </c:pt>
                <c:pt idx="17">
                  <c:v>416</c:v>
                </c:pt>
                <c:pt idx="18">
                  <c:v>412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A3A2-4DE0-8664-F0E576FF2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43196480"/>
        <c:axId val="1443187744"/>
      </c:barChart>
      <c:catAx>
        <c:axId val="1443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3187744"/>
        <c:crosses val="autoZero"/>
        <c:auto val="1"/>
        <c:lblAlgn val="ctr"/>
        <c:lblOffset val="100"/>
        <c:noMultiLvlLbl val="0"/>
      </c:catAx>
      <c:valAx>
        <c:axId val="144318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3196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6CFB2-AF9C-1B62-6CBA-92EAB062C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6056C-ECFC-837B-650E-9714B9793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3A3C9-D86D-F8D1-93B2-26D28E9FD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E0197-398F-DC20-939F-29BD5BADE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5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B167A-22CC-6737-E401-7391009A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A90FE-9D47-639D-F4C0-BC687CB22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4A254-5C25-B55B-1C4A-6FAAA1DE9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F4D66-E56E-84EE-159D-2EE39C01B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5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9347D-EE15-D911-71C8-1F6E2F023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6531D-ABF6-A411-EE93-F52C263E7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4CEB7-DA9C-6021-7571-79324FD7A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BEDC1-9B78-9F56-D4C9-69662F5D6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5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2C58A-A4B8-523E-E2B2-1DBF2161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3ECC3-BBC5-1EF7-8A2E-A01BB4801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FDE86-F08D-AEAF-5877-C3A97EAC5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E176B-CA78-DA97-2C17-FE0BF47D4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71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3C2AE-81A2-2F21-8117-E30476A16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DCABCA-6A5C-0A82-7FF1-6151C9DA2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D4627-B3C1-C4AD-4F5B-FFE5AE4C5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D4E02-0409-F2C3-1A2F-56D5F0949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22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68228-B596-885F-EF7E-A1EA5E548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C734E-2534-FBEC-7A0E-A39BE0A1C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835EA-74D4-DD44-6832-39BCD813F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B9903-7E7E-6363-472F-BB5526C95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7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81314-2784-704C-DA90-F94685A3D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AF3D-498C-99E8-1C6A-B9049FD4D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DA15F1-1774-702C-13D1-FAA9174F7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DF7EA-E75A-27CB-95B7-E1DB4F6DF7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36CB5-C3C1-B6C4-F5C6-EAFEB0713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21F0A-5562-80B7-E1D3-F3B3641C5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51108-5F8E-7844-24E7-580AF59A9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3D5FB-FE29-F708-28A9-E0698ED2DC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39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7B71-F4F1-8C95-20B2-142BDFA76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B7B328-1592-02AD-801C-CDCE41878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8B05B-C03F-E8B0-5050-F7DB5F632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008BB-D788-C856-026A-D150C52AD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1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allpaperflare.com/mathematical-equation-wallpaper-science-golden-ratio-fibonacci-sequence-wallpaper-sqa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071FE-311F-078F-BE24-C05DE7D2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REVIEW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34B9F-E0E1-23BA-4EE3-75E932E78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Liver Cirrhosis Prediction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B7E3F-2378-90AD-D892-3879774E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53586CC-60D8-514E-4C9B-70ABAE8085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3" b="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2546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7AB90-BB87-F452-BDCB-364D75A78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662AB3-465B-AEA4-976E-91F70531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Stratified K-Fold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DC202CD-71A1-EBB7-CE38-B8DBE642EE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278" r="25278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E275FB-CEE0-7C1E-F821-39F76BB00F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516707" cy="464871"/>
          </a:xfrm>
        </p:spPr>
        <p:txBody>
          <a:bodyPr/>
          <a:lstStyle/>
          <a:p>
            <a:r>
              <a:rPr lang="en-IN" dirty="0"/>
              <a:t>XGBOOST AND STRATIFIED K-FOLD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6BEB1F-112A-98F5-AB09-3E67A641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4646246" cy="301855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Stratified K-Fold Cross-Validation is a variant of K-Fold Cross-Validation crucial for imbalanced datasets, ensuring each fold maintains the same class distribution as the original dataset.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This technique is vital for accurate model assessment, especially when one class is heavily underrepresented.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By preserving class proportions in each fold, it provides a robust evaluation framework for machine learning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F05F8-120F-7175-4710-A0F8BB921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40B74-22BD-91F6-C71E-18F4BC1E2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AAAA5-2CD6-6353-5157-82A70D67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What are the Libraries used?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AE4106-4566-9609-CA4D-A68A7AE013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413" r="20413"/>
          <a:stretch/>
        </p:blipFill>
        <p:spPr>
          <a:xfrm>
            <a:off x="0" y="-34494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EE5DC9-4718-E41B-C0BD-FBDC8B0C3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79" y="4393374"/>
            <a:ext cx="5498403" cy="365125"/>
          </a:xfrm>
        </p:spPr>
        <p:txBody>
          <a:bodyPr/>
          <a:lstStyle/>
          <a:p>
            <a:r>
              <a:rPr lang="en-IN" dirty="0"/>
              <a:t>Libraries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AD32-877B-1A78-1B88-61500607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83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BE259-FE71-FB9B-EF21-409313059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48E14E-63E8-6231-EFE9-A105387F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DE03CF5-655C-93C6-D6BF-B70331839F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445" r="10445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3EC449-F928-C375-ED93-D9A990A7D7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516707" cy="464871"/>
          </a:xfrm>
        </p:spPr>
        <p:txBody>
          <a:bodyPr/>
          <a:lstStyle/>
          <a:p>
            <a:r>
              <a:rPr lang="en-IN" dirty="0"/>
              <a:t>LIBRARIES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0DB6EF0-5B0F-CA63-A0AD-2BF8472A4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Efficient support for numerical operations with N-dimensional arrays.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Rich set of mathematical functions for scientific computing.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Optimized for memory efficiency and high-performance operations.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D0AA9-B34F-E21A-C3BB-3EE2FFCFB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1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73CC-9284-DD16-2B18-616C5BE2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573F02E-EAD8-2327-ACB3-3B836F0CC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F730752-F45E-8B71-EABA-8B39FD4399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490" t="-13823" r="-490" b="-13823"/>
          <a:stretch/>
        </p:blipFill>
        <p:spPr>
          <a:xfrm>
            <a:off x="0" y="0"/>
            <a:ext cx="5416550" cy="6846932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1EE7E0-013F-8F63-37FF-6E319A12B4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516707" cy="464871"/>
          </a:xfrm>
        </p:spPr>
        <p:txBody>
          <a:bodyPr/>
          <a:lstStyle/>
          <a:p>
            <a:r>
              <a:rPr lang="en-IN" dirty="0"/>
              <a:t>LIBRARIES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0EE207-9938-3BAC-D0DF-2C530597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Introduction of key data structures like Series and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Tools for data cleaning, reshaping, and manipulation.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Specialized functionality for time-series data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D5CCC-A86C-A246-F982-0D6952A9B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23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872B-2B40-679A-DD88-DB4BE8163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715682-BF09-11F9-8EA4-8018F583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F2CCCE4-5D87-4ED2-DA10-F368A973DC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153" t="-13398" r="-153" b="-13398"/>
          <a:stretch/>
        </p:blipFill>
        <p:spPr>
          <a:xfrm>
            <a:off x="0" y="0"/>
            <a:ext cx="5416550" cy="6846932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26C8C-01CB-ECAD-1433-6CFD0F82DF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516707" cy="464871"/>
          </a:xfrm>
        </p:spPr>
        <p:txBody>
          <a:bodyPr/>
          <a:lstStyle/>
          <a:p>
            <a:r>
              <a:rPr lang="en-IN" dirty="0"/>
              <a:t>LIBRARIES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85D252-07FF-4974-0092-FEDF505E3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Versatile plotting library for static, animated, and interactive visualizations.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Detailed customization options for labels, colors, and styles.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Integration with NumPy and Pandas for comprehensive data visualization.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6F085-F717-5666-2EE7-1524A0599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90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D58F-542E-8AA5-7B34-159F60158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FA8F9DC-3085-E297-8EFD-B0EFFD74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B6D7C38-78F1-5AC2-5236-A39AB94EC6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445" r="10445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5E72D9-95B7-9077-8561-C5A71985E4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516707" cy="464871"/>
          </a:xfrm>
        </p:spPr>
        <p:txBody>
          <a:bodyPr/>
          <a:lstStyle/>
          <a:p>
            <a:r>
              <a:rPr lang="en-IN" dirty="0"/>
              <a:t>LIBRARIES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1FCBF2-7903-21F1-1CEF-9B1C48FE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Statistical data visualization with automatic styling.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High-level interface for creating aesthetically pleasing plots.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Simplifies the creation of complex visualizations like heatmaps and pair plots.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731E1-EA5F-6DA6-4B07-7BD33E06C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44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A9E6F-6414-AA29-A698-FD7900799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3BB2A8-121C-604C-295E-C87E53B3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A15C24-2EFD-4279-F5A6-DAAF7DE4CF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620" r="5620"/>
          <a:stretch/>
        </p:blipFill>
        <p:spPr>
          <a:xfrm>
            <a:off x="0" y="-34494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D5159-C436-6D90-5E8E-A1FC54D87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79" y="4393374"/>
            <a:ext cx="5498403" cy="365125"/>
          </a:xfrm>
        </p:spPr>
        <p:txBody>
          <a:bodyPr/>
          <a:lstStyle/>
          <a:p>
            <a:r>
              <a:rPr lang="en-IN" dirty="0"/>
              <a:t>ABOUT DATASET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5DDEF-FA66-40E9-0C9D-3D52AE06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6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67FAB-F958-9202-C028-F9C5F4B6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C21FC09-66BA-EEB5-CE42-BD8708DB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7C5F4B-AE8B-DCB6-32E4-C6F169E1AC7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0223" r="30223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1B2DF0-F3F1-92C5-74EA-019D8C290C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516707" cy="464871"/>
          </a:xfrm>
        </p:spPr>
        <p:txBody>
          <a:bodyPr/>
          <a:lstStyle/>
          <a:p>
            <a:r>
              <a:rPr lang="en-IN" dirty="0"/>
              <a:t>ABOUT DATASET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8E054B-DC2E-1EEA-9D58-759AFB1C8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4646246" cy="344634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Mayo Clinic dataset encompasses 424 PBC patients from a 1974-1984 trial, detailed in Fleming and Harrington's "Counting Processes and Survival Analysis." Out of these, 312 participated in a D-penicillamine trial, providing extensive data, while 112 non-trial cases offered additional insights.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Six non-trial cases were lost to follow-up. The trial primarily focused on evaluating D-penicillamine's efficacy in PBC treatment, making the dataset valuable for presentations on liver cirrhosis research.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D5566-435B-1E9E-53F7-DDD7692F4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3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A247-2F35-4FB8-903D-FB32D7B8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08" y="238401"/>
            <a:ext cx="1320909" cy="6229901"/>
          </a:xfrm>
        </p:spPr>
        <p:txBody>
          <a:bodyPr vert="wordArtVert">
            <a:normAutofit/>
          </a:bodyPr>
          <a:lstStyle/>
          <a:p>
            <a:r>
              <a:rPr lang="en-US" dirty="0"/>
              <a:t>Column</a:t>
            </a:r>
          </a:p>
        </p:txBody>
      </p:sp>
      <p:graphicFrame>
        <p:nvGraphicFramePr>
          <p:cNvPr id="6" name="Chart" descr="Chart goes here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169605363"/>
              </p:ext>
            </p:extLst>
          </p:nvPr>
        </p:nvGraphicFramePr>
        <p:xfrm>
          <a:off x="1487103" y="644955"/>
          <a:ext cx="9217793" cy="5568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7135-9153-4AEB-AC1F-4B951B7A7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E1A752-FAD0-2C4E-5C44-70638F05A864}"/>
              </a:ext>
            </a:extLst>
          </p:cNvPr>
          <p:cNvSpPr txBox="1">
            <a:spLocks/>
          </p:cNvSpPr>
          <p:nvPr/>
        </p:nvSpPr>
        <p:spPr>
          <a:xfrm>
            <a:off x="10450334" y="238400"/>
            <a:ext cx="1320909" cy="6229901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REGISTRy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887181"/>
            <a:ext cx="11490325" cy="1541819"/>
          </a:xfrm>
        </p:spPr>
        <p:txBody>
          <a:bodyPr/>
          <a:lstStyle/>
          <a:p>
            <a:r>
              <a:rPr lang="en-US" sz="3600" dirty="0"/>
              <a:t>Liver Cirrhosis Prediction with</a:t>
            </a:r>
            <a:br>
              <a:rPr lang="en-US" sz="3600" dirty="0"/>
            </a:br>
            <a:r>
              <a:rPr lang="en-US" sz="3600" dirty="0"/>
              <a:t>XGboost &amp;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2.8.24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Review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300" dirty="0"/>
              <a:t>project</a:t>
            </a:r>
            <a:r>
              <a:rPr lang="en-US" sz="4800" dirty="0"/>
              <a:t> timeline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57923"/>
              </p:ext>
            </p:extLst>
          </p:nvPr>
        </p:nvGraphicFramePr>
        <p:xfrm>
          <a:off x="681249" y="2400407"/>
          <a:ext cx="10827924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660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1626670">
                  <a:extLst>
                    <a:ext uri="{9D8B030D-6E8A-4147-A177-3AD203B41FA5}">
                      <a16:colId xmlns:a16="http://schemas.microsoft.com/office/drawing/2014/main" val="3789717619"/>
                    </a:ext>
                  </a:extLst>
                </a:gridCol>
                <a:gridCol w="500651">
                  <a:extLst>
                    <a:ext uri="{9D8B030D-6E8A-4147-A177-3AD203B41FA5}">
                      <a16:colId xmlns:a16="http://schemas.microsoft.com/office/drawing/2014/main" val="2607839798"/>
                    </a:ext>
                  </a:extLst>
                </a:gridCol>
                <a:gridCol w="404124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1626669">
                  <a:extLst>
                    <a:ext uri="{9D8B030D-6E8A-4147-A177-3AD203B41FA5}">
                      <a16:colId xmlns:a16="http://schemas.microsoft.com/office/drawing/2014/main" val="1537907298"/>
                    </a:ext>
                  </a:extLst>
                </a:gridCol>
                <a:gridCol w="676188">
                  <a:extLst>
                    <a:ext uri="{9D8B030D-6E8A-4147-A177-3AD203B41FA5}">
                      <a16:colId xmlns:a16="http://schemas.microsoft.com/office/drawing/2014/main" val="1920672763"/>
                    </a:ext>
                  </a:extLst>
                </a:gridCol>
                <a:gridCol w="267088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2231613">
                  <a:extLst>
                    <a:ext uri="{9D8B030D-6E8A-4147-A177-3AD203B41FA5}">
                      <a16:colId xmlns:a16="http://schemas.microsoft.com/office/drawing/2014/main" val="2473952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31269635"/>
                    </a:ext>
                  </a:extLst>
                </a:gridCol>
                <a:gridCol w="332183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2166518">
                  <a:extLst>
                    <a:ext uri="{9D8B030D-6E8A-4147-A177-3AD203B41FA5}">
                      <a16:colId xmlns:a16="http://schemas.microsoft.com/office/drawing/2014/main" val="30231937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20336204"/>
                    </a:ext>
                  </a:extLst>
                </a:gridCol>
              </a:tblGrid>
              <a:tr h="58521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800" spc="3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 FEB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22</a:t>
                      </a:r>
                      <a:r>
                        <a:rPr lang="en-US" sz="1800" spc="300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 FEB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en-US" sz="1800" spc="3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 MARCH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lang="en-US" sz="1800" spc="30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 MARCH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Introduction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This phase will give you a overview on the project and the dataset that we use.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Data Management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This phase is responsible of missing and preprocessing of data available inside of the dataset.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Model Management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This phase is responsible for model selection and model building of the project which is the heart of the project.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spc="3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Error Handling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cs typeface="Biome Light" panose="020B0303030204020804" pitchFamily="34" charset="0"/>
                        </a:rPr>
                        <a:t>It is responsible for handing the project errors, model errors and data errors. It also responsible for accuracy of the project</a:t>
                      </a:r>
                      <a:endParaRPr lang="en-US" sz="1400" dirty="0">
                        <a:solidFill>
                          <a:schemeClr val="tx1"/>
                        </a:solidFill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93863800-85E5-44A7-96E9-521CE882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Review 2 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B696E0D-78B0-41A4-A40D-7A4F6E88F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503" b="22503"/>
          <a:stretch/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D4E0449-1F68-4DB7-BBE6-7BC3B0E306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7426" b="17426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/>
              <a:t>LOADING DATA</a:t>
            </a:r>
            <a:endParaRPr lang="en-US" spc="3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Exploring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Handling missing values in the dataset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Handling incorrect data types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After data preprocessing, the data is ready for analysis.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/>
              <a:t>Now we have to configure the data which has a significant effect on the outcome of the model and the final result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Now we set up targets and features for final model building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E69FE38-B9E0-4441-8A00-92DDB88DF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spc="300" dirty="0"/>
              <a:t>Goals for Review 2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FFF32E4-AD91-40FC-9DF7-A335457822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64" b="4364"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0D4325D-C08E-44CB-8E25-A519866BD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4296" b="4296"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FB89929D-9F1B-48CA-B694-B0344FFC9F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801" r="3801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248D7-680E-4181-9558-ED00D7CEAD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121" y="3669506"/>
            <a:ext cx="3467500" cy="25669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SETTING UP TARGET AND FEATURES </a:t>
            </a:r>
          </a:p>
          <a:p>
            <a:pPr marL="228600" indent="-2286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0" dirty="0"/>
              <a:t>The target variable is what you are trying to predict, and the feature variables are the input variables used for prediction. </a:t>
            </a:r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3DD3B9ED-231E-423D-B8D7-6DE1C249CA4E}"/>
              </a:ext>
            </a:extLst>
          </p:cNvPr>
          <p:cNvSpPr txBox="1">
            <a:spLocks/>
          </p:cNvSpPr>
          <p:nvPr/>
        </p:nvSpPr>
        <p:spPr>
          <a:xfrm>
            <a:off x="4541520" y="3670301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spc="300" dirty="0"/>
              <a:t>DATA PREPROCESSING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a crucial step in preparing your data for machine learning models. </a:t>
            </a:r>
            <a:endParaRPr lang="en-US" dirty="0"/>
          </a:p>
        </p:txBody>
      </p:sp>
      <p:sp>
        <p:nvSpPr>
          <p:cNvPr id="13" name="Content Placeholder 25">
            <a:extLst>
              <a:ext uri="{FF2B5EF4-FFF2-40B4-BE49-F238E27FC236}">
                <a16:creationId xmlns:a16="http://schemas.microsoft.com/office/drawing/2014/main" id="{184497C2-C5BB-4C07-AF14-B5D10275FC68}"/>
              </a:ext>
            </a:extLst>
          </p:cNvPr>
          <p:cNvSpPr txBox="1">
            <a:spLocks/>
          </p:cNvSpPr>
          <p:nvPr/>
        </p:nvSpPr>
        <p:spPr>
          <a:xfrm>
            <a:off x="8122920" y="3670302"/>
            <a:ext cx="3108960" cy="27558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400" spc="300" dirty="0"/>
              <a:t>OUTCOME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 A refined and well-structured dataset that is ready for use in machine learning models.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By performing the preprocessing steps mentioned earlier, you address common challenges and enhance the quality of the data,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dirty="0"/>
              <a:t>Ultimately contributing to the success of your machine learning model.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7B9B9E1-D2EC-4B8B-BC3C-67231FDDCC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6059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803" r="27803"/>
          <a:stretch/>
        </p:blipFill>
        <p:spPr>
          <a:xfrm>
            <a:off x="0" y="0"/>
            <a:ext cx="5416550" cy="6858000"/>
          </a:xfr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0945"/>
            <a:ext cx="5669280" cy="4208346"/>
          </a:xfrm>
        </p:spPr>
        <p:txBody>
          <a:bodyPr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INTRODUCING THE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Upon this presentation, we finally understand the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MODEL OVERVIEW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have presented the</a:t>
            </a:r>
            <a:r>
              <a:rPr lang="en-US" dirty="0">
                <a:cs typeface="Biome Light" panose="020B0303030204020804" pitchFamily="34" charset="0"/>
              </a:rPr>
              <a:t> model details that are helpful for the project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pc="300" dirty="0">
                <a:cs typeface="Biome Light" panose="020B0303030204020804" pitchFamily="34" charset="0"/>
              </a:rPr>
              <a:t>LIBRARIES USED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cs typeface="Biome Light" panose="020B0303030204020804" pitchFamily="34" charset="0"/>
              </a:rPr>
              <a:t>We gave a information about the libraries that we use in this project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DATASET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have explored the data that we have to work 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111F03C-BBC3-9C45-F34E-118613778C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4C10669-5D0C-147B-393E-3FD3A558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809" y="2274903"/>
            <a:ext cx="4114800" cy="2132710"/>
          </a:xfrm>
        </p:spPr>
        <p:txBody>
          <a:bodyPr/>
          <a:lstStyle/>
          <a:p>
            <a:r>
              <a:rPr lang="en-US" sz="3200" dirty="0"/>
              <a:t>THANK YOU</a:t>
            </a:r>
            <a:endParaRPr lang="en-IN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5571E-DD58-62E3-5749-F9FF85E0B4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LIBRARIES</a:t>
            </a:r>
          </a:p>
          <a:p>
            <a:r>
              <a:rPr lang="en-US" dirty="0"/>
              <a:t>DATASET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" r="3"/>
          <a:stretch/>
        </p:blipFill>
        <p:spPr>
          <a:xfrm>
            <a:off x="0" y="-34494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80" y="4393374"/>
            <a:ext cx="2834640" cy="365125"/>
          </a:xfrm>
        </p:spPr>
        <p:txBody>
          <a:bodyPr/>
          <a:lstStyle/>
          <a:p>
            <a:r>
              <a:rPr lang="en-US" dirty="0"/>
              <a:t>LIVER </a:t>
            </a:r>
            <a:r>
              <a:rPr lang="en-IN" dirty="0"/>
              <a:t>cirrhosis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7751" r="27751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LIVER </a:t>
            </a:r>
            <a:r>
              <a:rPr lang="en-IN" dirty="0"/>
              <a:t>CIRRHOSIS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pc="300" dirty="0"/>
              <a:t>Cirrhosis, also known as liver cirrhosis or hepatic cirrhosis, and end-stage liver disease. Cirrhosis is scarring of the liver and poor liver function. It is the last stage of chronic liver disease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D6F6D-9F35-6451-A6FA-01BF09503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FEC938-DD3A-115B-7B4A-A1AC3F725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5A5BF50-DCA7-96FB-B23C-9D7152F6B5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78" r="23678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5EF4E2-E77C-C91D-E800-B60C93E513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LIVER </a:t>
            </a:r>
            <a:r>
              <a:rPr lang="en-IN" dirty="0"/>
              <a:t>CIRRHOSIS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307808-3FB4-30CF-723F-0194111BD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Drinking too much alcohol over many years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Being infected with hepatitis for a long time, particularly hepatitis B or hepatitis 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Fat build up in the liver that is not caused by alcohol use, is called Non-Alcoholic Fatty Liver Disease (NAFLD)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1BA95-F8F3-19E7-20B3-B924187E2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7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244CE-14C9-1566-7796-B5FC080AE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FE7458-1F06-15D2-2A52-5147C8CF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Symptoms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2A31E3-9A15-FDDF-8B96-B51D9B59D9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8092" r="28092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CA170-13EB-D177-8058-F7E01AD7D0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9" y="1546138"/>
            <a:ext cx="3017520" cy="464871"/>
          </a:xfrm>
        </p:spPr>
        <p:txBody>
          <a:bodyPr/>
          <a:lstStyle/>
          <a:p>
            <a:r>
              <a:rPr lang="en-US" dirty="0"/>
              <a:t>LIVER </a:t>
            </a:r>
            <a:r>
              <a:rPr lang="en-IN" dirty="0"/>
              <a:t>CIRRHOSIS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CEB533-1694-F13E-426E-A9793C470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4646246" cy="28000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Loss of appetite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Tiredness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Nausea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Weight loss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Abdominal pain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Spider-like blood vessels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Severe itching</a:t>
            </a:r>
            <a:endParaRPr lang="en-US" spc="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35FC6-9823-8DFA-1676-BE68E7F76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BF7D9-27C3-3E85-60EE-772193CC5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9EA4D8-6EF0-2922-5C8D-40EE0712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MODEL</a:t>
            </a:r>
            <a:endParaRPr lang="en-US" dirty="0"/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58F7047E-098A-1F09-87B9-35E1C91313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>
          <a:xfrm>
            <a:off x="0" y="-34494"/>
            <a:ext cx="6096000" cy="686792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975689-993B-C8D3-C777-2FD704CE3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2679" y="4393374"/>
            <a:ext cx="5498403" cy="365125"/>
          </a:xfrm>
        </p:spPr>
        <p:txBody>
          <a:bodyPr/>
          <a:lstStyle/>
          <a:p>
            <a:r>
              <a:rPr lang="en-IN" dirty="0"/>
              <a:t>XGboost and Stratified K-fold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93B4E-B296-B9C8-84BC-34739399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60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E4C05-070B-15C8-9147-32C78202C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E1B5789-6BC7-4D2A-9CBD-BCBA1C79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14A9E167-5C4B-A424-FA80-49016151F1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9B2737-09AB-4A9B-6681-AD3C31B726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8" y="1546138"/>
            <a:ext cx="4516707" cy="464871"/>
          </a:xfrm>
        </p:spPr>
        <p:txBody>
          <a:bodyPr/>
          <a:lstStyle/>
          <a:p>
            <a:r>
              <a:rPr lang="en-IN" dirty="0"/>
              <a:t>XGBOOST AND STRATIFIED K-FOLD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74B22D-FC0F-BDBA-85EC-773B22D6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XGboost is a powerful ensemble learning algorithm for regression and classification tasks.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It sequentially adds weak learners, often decision trees, to correct errors made by existing models using gradient descent optimization.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This iterative approach results in a highly accurate predictive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3781A-63DB-EA45-206A-0401A7B9F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" id="{969BE826-8665-45F1-A77E-2C1BF61E0D92}" vid="{76896FC0-3EF9-4C10-B34C-BB4B0D9C6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02A8ED-1331-4C1D-8649-743D7BE164DD}">
  <ds:schemaRefs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schemas.microsoft.com/sharepoint/v3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230e9df3-be65-4c73-a93b-d1236ebd677e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99E4EAC9-33DC-4CF0-BA31-C98F61CE47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D5DB56-3A71-4638-9571-EE877FD66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340</TotalTime>
  <Words>816</Words>
  <Application>Microsoft Office PowerPoint</Application>
  <PresentationFormat>Widescreen</PresentationFormat>
  <Paragraphs>154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Biome Light</vt:lpstr>
      <vt:lpstr>Calibri</vt:lpstr>
      <vt:lpstr>Calibri Light</vt:lpstr>
      <vt:lpstr>Wingdings</vt:lpstr>
      <vt:lpstr>Office Theme</vt:lpstr>
      <vt:lpstr>INITIAL REVIEW </vt:lpstr>
      <vt:lpstr>Liver Cirrhosis Prediction with XGboost &amp; EDA</vt:lpstr>
      <vt:lpstr>Agenda</vt:lpstr>
      <vt:lpstr>Introduction </vt:lpstr>
      <vt:lpstr>INTRODUCTION</vt:lpstr>
      <vt:lpstr>CAUSES</vt:lpstr>
      <vt:lpstr>Symptoms</vt:lpstr>
      <vt:lpstr>MODEL</vt:lpstr>
      <vt:lpstr>XGboost</vt:lpstr>
      <vt:lpstr>Stratified K-Fold</vt:lpstr>
      <vt:lpstr>What are the Libraries used?</vt:lpstr>
      <vt:lpstr>Numpy</vt:lpstr>
      <vt:lpstr>PANDAS</vt:lpstr>
      <vt:lpstr>matplotlib</vt:lpstr>
      <vt:lpstr>seaborn</vt:lpstr>
      <vt:lpstr>Dataset</vt:lpstr>
      <vt:lpstr>Introduction</vt:lpstr>
      <vt:lpstr>Column</vt:lpstr>
      <vt:lpstr>What’s next</vt:lpstr>
      <vt:lpstr>project timeline</vt:lpstr>
      <vt:lpstr>Goals for Review 2 </vt:lpstr>
      <vt:lpstr>Goals for Review 2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Liver Cirrhosis Prediction with XGboost &amp; EDA</dc:title>
  <dc:creator>Sai Lucky</dc:creator>
  <cp:lastModifiedBy>Sai Lucky</cp:lastModifiedBy>
  <cp:revision>6</cp:revision>
  <dcterms:created xsi:type="dcterms:W3CDTF">2024-02-05T13:49:32Z</dcterms:created>
  <dcterms:modified xsi:type="dcterms:W3CDTF">2024-02-06T11:19:53Z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